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7" r:id="rId2"/>
    <p:sldId id="261" r:id="rId3"/>
    <p:sldId id="312" r:id="rId4"/>
    <p:sldId id="313" r:id="rId5"/>
    <p:sldId id="262" r:id="rId6"/>
    <p:sldId id="263" r:id="rId7"/>
    <p:sldId id="308" r:id="rId8"/>
    <p:sldId id="349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EB"/>
    <a:srgbClr val="CC2700"/>
    <a:srgbClr val="003399"/>
    <a:srgbClr val="3F3FFF"/>
    <a:srgbClr val="000099"/>
    <a:srgbClr val="FF3300"/>
    <a:srgbClr val="FFFFCC"/>
    <a:srgbClr val="C092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 autoAdjust="0"/>
    <p:restoredTop sz="94660"/>
  </p:normalViewPr>
  <p:slideViewPr>
    <p:cSldViewPr>
      <p:cViewPr varScale="1">
        <p:scale>
          <a:sx n="115" d="100"/>
          <a:sy n="115" d="100"/>
        </p:scale>
        <p:origin x="141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74338-4A02-4795-82D9-AEA47E3F63AC}" type="datetimeFigureOut">
              <a:rPr lang="hr-HR" smtClean="0"/>
              <a:t>17.10.2019.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D9D15-A8C8-4733-AB5E-E506B082838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031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80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6336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045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2417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64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6933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7410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8401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95838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5166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0168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endParaRPr lang="hr-HR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hr-HR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7A86456-2324-4E8F-806D-1FD85387A264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4888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>
            <a:extLst>
              <a:ext uri="{FF2B5EF4-FFF2-40B4-BE49-F238E27FC236}">
                <a16:creationId xmlns:a16="http://schemas.microsoft.com/office/drawing/2014/main" id="{63A0C86B-89C6-4CE6-9E34-A16E93FED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46903"/>
            <a:ext cx="9143999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hr-HR" sz="2000" dirty="0">
                <a:ln w="3175">
                  <a:noFill/>
                </a:ln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školska godina 2018./2019.</a:t>
            </a:r>
          </a:p>
          <a:p>
            <a:pPr algn="ctr">
              <a:spcBef>
                <a:spcPts val="600"/>
              </a:spcBef>
              <a:defRPr/>
            </a:pPr>
            <a:r>
              <a:rPr lang="hr-HR" sz="2400" b="1" dirty="0">
                <a:ln w="3175">
                  <a:noFill/>
                </a:ln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Osnovna </a:t>
            </a:r>
            <a:r>
              <a:rPr lang="hr-HR" sz="2400" b="1">
                <a:ln w="3175">
                  <a:noFill/>
                </a:ln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škola </a:t>
            </a:r>
            <a:r>
              <a:rPr lang="hr-HR" sz="2400" b="1" smtClean="0">
                <a:ln w="3175">
                  <a:noFill/>
                </a:ln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Veruda - Pula</a:t>
            </a:r>
            <a:endParaRPr lang="hr-HR" sz="2400" b="1" dirty="0">
              <a:ln w="3175">
                <a:noFill/>
              </a:ln>
              <a:solidFill>
                <a:srgbClr val="A50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090B44-E863-409E-ABB1-71DB083BD402}"/>
              </a:ext>
            </a:extLst>
          </p:cNvPr>
          <p:cNvSpPr txBox="1"/>
          <p:nvPr/>
        </p:nvSpPr>
        <p:spPr>
          <a:xfrm>
            <a:off x="1" y="5325697"/>
            <a:ext cx="91439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Pula, 28. ožujak 2019.</a:t>
            </a:r>
            <a:endParaRPr lang="hr-HR" dirty="0">
              <a:solidFill>
                <a:srgbClr val="A5002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8" name="Picture 7" descr="http://www.logotip.com.hr/files/thumb_357x250/tmp_20090428082613_0.jpg">
            <a:extLst>
              <a:ext uri="{FF2B5EF4-FFF2-40B4-BE49-F238E27FC236}">
                <a16:creationId xmlns:a16="http://schemas.microsoft.com/office/drawing/2014/main" id="{3394485E-DAA1-49A3-90EB-8B3B8F333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19" t="2597" r="21091" b="2338"/>
          <a:stretch>
            <a:fillRect/>
          </a:stretch>
        </p:blipFill>
        <p:spPr bwMode="auto">
          <a:xfrm>
            <a:off x="7772400" y="609600"/>
            <a:ext cx="669247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09600"/>
            <a:ext cx="859296" cy="792000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70182749-BC7A-48C5-A2BF-1B0AEDB10783}"/>
              </a:ext>
            </a:extLst>
          </p:cNvPr>
          <p:cNvSpPr txBox="1"/>
          <p:nvPr/>
        </p:nvSpPr>
        <p:spPr>
          <a:xfrm>
            <a:off x="1468896" y="713212"/>
            <a:ext cx="23421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Zavod za javno zdravstvo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Istarske županije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-1" y="2819400"/>
            <a:ext cx="9144000" cy="954107"/>
          </a:xfrm>
          <a:prstGeom prst="rect">
            <a:avLst/>
          </a:prstGeom>
          <a:solidFill>
            <a:srgbClr val="A5002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r-HR" sz="2800" b="1" dirty="0">
                <a:ln w="3175"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Korištenje rezultata istraživanja rizičnih ponašanja učenika</a:t>
            </a:r>
          </a:p>
          <a:p>
            <a:pPr algn="ctr">
              <a:defRPr/>
            </a:pPr>
            <a:r>
              <a:rPr lang="hr-HR" sz="2800" b="1" dirty="0">
                <a:ln w="3175">
                  <a:noFill/>
                </a:ln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samoanalizu i razvoj preventivnih programa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E3D3805E-4731-4EBD-8213-712A3A47807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74675" y="1125538"/>
            <a:ext cx="8569325" cy="4208462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hr-HR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Upitnikom su ispitana rizična ponašanja učenika u širem psihosocijalnom kontekstu.  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hr-HR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Ispitani su sljedeći aspekti ponašanja i iskustava učenika:</a:t>
            </a:r>
          </a:p>
          <a:p>
            <a:pPr marL="717550" indent="-358775">
              <a:buFont typeface="Arial" panose="020B0604020202020204" pitchFamily="34" charset="0"/>
              <a:buChar char="­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Iskustva učenika sa školom</a:t>
            </a:r>
            <a:endParaRPr lang="hr-H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­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Odnosi s vršnjacima</a:t>
            </a:r>
            <a:endParaRPr lang="hr-H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­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Slobodno vrijeme</a:t>
            </a:r>
            <a:endParaRPr lang="hr-H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­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Samopoimanje učenika</a:t>
            </a:r>
            <a:endParaRPr lang="hr-H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­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Samoprocjena zdravlja</a:t>
            </a:r>
            <a:endParaRPr lang="hr-H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­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Korištenje informacijsko-komunikacijske tehnologije</a:t>
            </a:r>
            <a:endParaRPr lang="hr-H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­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Učestalost korištenja sredstava ovisnosti</a:t>
            </a:r>
            <a:endParaRPr lang="hr-H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7550" indent="-358775">
              <a:buFont typeface="Arial" panose="020B0604020202020204" pitchFamily="34" charset="0"/>
              <a:buChar char="­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Igre na sreću – Kockanje</a:t>
            </a:r>
            <a:endParaRPr lang="hr-HR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D3CE15-E806-452D-B9AF-B3B9B350FB39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A5002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solidFill>
                  <a:schemeClr val="bg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Upitnik  ‘Kako si?’</a:t>
            </a:r>
            <a:endParaRPr lang="hr-HR" sz="3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22" name="Rectangle 3">
            <a:extLst>
              <a:ext uri="{FF2B5EF4-FFF2-40B4-BE49-F238E27FC236}">
                <a16:creationId xmlns:a16="http://schemas.microsoft.com/office/drawing/2014/main" id="{32B2C15F-4BB0-42A2-AAB0-0BB7EB93B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6273800"/>
            <a:ext cx="86423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1400" b="1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Napomena:  </a:t>
            </a:r>
            <a:r>
              <a:rPr lang="hr-HR" altLang="sr-Latn-RS" sz="1400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Ovaj skraćeni prikaz rezultata sadrži samo neke od ispitanih varijabli.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18967" y="3497321"/>
            <a:ext cx="870606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5113" indent="-265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Mentalno zdravlje je stanje emocionalne i psihološke dobrobiti u kojoj svaki pojedinac ostvaruje svoje potencijale, uspješno se suočava s normalnim životnim stresovima, produktivno i uspješno radi i sposoban je dati svoj doprinos društvu u kojemu živi.</a:t>
            </a:r>
          </a:p>
          <a:p>
            <a:pPr marL="265113" indent="-265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Mentalno zdravlje uključuje našu emocionalnu, psihološku i socijalnu cjelovitost. </a:t>
            </a:r>
          </a:p>
          <a:p>
            <a:pPr marL="265113" indent="-26511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r-HR" sz="2200" dirty="0">
                <a:latin typeface="Calibri" panose="020F0502020204030204" pitchFamily="34" charset="0"/>
                <a:cs typeface="Calibri" panose="020F0502020204030204" pitchFamily="34" charset="0"/>
              </a:rPr>
              <a:t>Ono utječe na naše mišljenje, osjećaje i ponašanja.</a:t>
            </a:r>
          </a:p>
        </p:txBody>
      </p:sp>
      <p:pic>
        <p:nvPicPr>
          <p:cNvPr id="10" name="Picture 4" descr="https://static.psycom.net/wp-content/uploads/2018/01/andrik-langfield-petrides-348253-1-1280x4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064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niOkvir 7"/>
          <p:cNvSpPr txBox="1"/>
          <p:nvPr/>
        </p:nvSpPr>
        <p:spPr>
          <a:xfrm>
            <a:off x="304800" y="1295400"/>
            <a:ext cx="2581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mentalnom zdravlju</a:t>
            </a:r>
          </a:p>
        </p:txBody>
      </p:sp>
    </p:spTree>
    <p:extLst>
      <p:ext uri="{BB962C8B-B14F-4D97-AF65-F5344CB8AC3E}">
        <p14:creationId xmlns:p14="http://schemas.microsoft.com/office/powerpoint/2010/main" val="282571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t="11716" b="2"/>
          <a:stretch/>
        </p:blipFill>
        <p:spPr>
          <a:xfrm>
            <a:off x="8408" y="0"/>
            <a:ext cx="9127184" cy="5356934"/>
          </a:xfrm>
          <a:prstGeom prst="rect">
            <a:avLst/>
          </a:prstGeom>
        </p:spPr>
      </p:pic>
      <p:sp>
        <p:nvSpPr>
          <p:cNvPr id="2" name="Pravokutnik 1"/>
          <p:cNvSpPr/>
          <p:nvPr/>
        </p:nvSpPr>
        <p:spPr>
          <a:xfrm>
            <a:off x="387827" y="5490129"/>
            <a:ext cx="870606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778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Rizičnim možemo smatrati sve oblike psihološkog funkcioniranja i ponašanja koja mogu ugrožavati zdravlje, integritet, dobrobit i sigurnost mlade osobe i/ili njene/njegove neposredne socijalne i fizičke okoline.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387827" y="3802018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rizičnim ponašanjima</a:t>
            </a:r>
          </a:p>
        </p:txBody>
      </p:sp>
    </p:spTree>
    <p:extLst>
      <p:ext uri="{BB962C8B-B14F-4D97-AF65-F5344CB8AC3E}">
        <p14:creationId xmlns:p14="http://schemas.microsoft.com/office/powerpoint/2010/main" val="375331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BC0F00-C52E-4B65-95F0-A4957F3DA78A}"/>
              </a:ext>
            </a:extLst>
          </p:cNvPr>
          <p:cNvCxnSpPr/>
          <p:nvPr/>
        </p:nvCxnSpPr>
        <p:spPr>
          <a:xfrm>
            <a:off x="251520" y="3425825"/>
            <a:ext cx="8640960" cy="0"/>
          </a:xfrm>
          <a:prstGeom prst="line">
            <a:avLst/>
          </a:prstGeom>
          <a:ln w="47625" cmpd="sng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4" name="Picture 1" descr="http://fc04.deviantart.net/fs70/f/2010/157/b/a/angry_smile_by_agathethepower.jpg">
            <a:extLst>
              <a:ext uri="{FF2B5EF4-FFF2-40B4-BE49-F238E27FC236}">
                <a16:creationId xmlns:a16="http://schemas.microsoft.com/office/drawing/2014/main" id="{FA77BBEB-3752-477A-8054-DEE7C2C9D3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47" y="4305285"/>
            <a:ext cx="1076225" cy="119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22AB15C-FDCD-471E-A1B7-975C913E5887}"/>
              </a:ext>
            </a:extLst>
          </p:cNvPr>
          <p:cNvSpPr txBox="1"/>
          <p:nvPr/>
        </p:nvSpPr>
        <p:spPr bwMode="auto">
          <a:xfrm>
            <a:off x="5486400" y="4344823"/>
            <a:ext cx="2592388" cy="224742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Agresivnost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Depresivnost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Izolacija, osamljenost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Strahovi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Neuspjeh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Nezadovoljstvo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Alkohol, droge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235CB6-1688-47E9-AFC1-ADF585891FD2}"/>
              </a:ext>
            </a:extLst>
          </p:cNvPr>
          <p:cNvSpPr txBox="1"/>
          <p:nvPr/>
        </p:nvSpPr>
        <p:spPr bwMode="auto">
          <a:xfrm>
            <a:off x="2187575" y="4889773"/>
            <a:ext cx="2232025" cy="132802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Nedostatak podrške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Neprijateljstvo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Loša iskustva sa školom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3FA7622-6264-4FC9-B583-E7F83997029C}"/>
              </a:ext>
            </a:extLst>
          </p:cNvPr>
          <p:cNvCxnSpPr/>
          <p:nvPr/>
        </p:nvCxnSpPr>
        <p:spPr>
          <a:xfrm>
            <a:off x="4572000" y="1676400"/>
            <a:ext cx="719137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2" name="Picture 5" descr="http://www.mtg-images.de/hf/PS6832.jpg">
            <a:extLst>
              <a:ext uri="{FF2B5EF4-FFF2-40B4-BE49-F238E27FC236}">
                <a16:creationId xmlns:a16="http://schemas.microsoft.com/office/drawing/2014/main" id="{AA57E7B0-CA5F-49F8-B0D4-2D16EEA2A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076304" cy="107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C3848C9-9DD5-4A78-893F-639C62A1808D}"/>
              </a:ext>
            </a:extLst>
          </p:cNvPr>
          <p:cNvSpPr txBox="1"/>
          <p:nvPr/>
        </p:nvSpPr>
        <p:spPr bwMode="auto">
          <a:xfrm>
            <a:off x="5379589" y="929010"/>
            <a:ext cx="2926211" cy="1770698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+mn-lt"/>
              </a:rPr>
              <a:t>Autonomija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Optimizam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Zdravlje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Odgovornost, savjesnost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Ostvarivanje uspjeha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1600" dirty="0">
                <a:latin typeface="+mn-lt"/>
              </a:rPr>
              <a:t>Zadovoljstvo životom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7CB403-82DB-4BA1-849B-3A5840C71B67}"/>
              </a:ext>
            </a:extLst>
          </p:cNvPr>
          <p:cNvSpPr txBox="1"/>
          <p:nvPr/>
        </p:nvSpPr>
        <p:spPr bwMode="auto">
          <a:xfrm>
            <a:off x="2525478" y="1133321"/>
            <a:ext cx="1873250" cy="1328023"/>
          </a:xfrm>
          <a:prstGeom prst="roundRect">
            <a:avLst/>
          </a:prstGeom>
          <a:solidFill>
            <a:srgbClr val="FFFFCC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Obiteljska podrška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Prijateljstvo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Dobra škola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2D02215-60BD-4771-ABE1-F1315F8A4CB6}"/>
              </a:ext>
            </a:extLst>
          </p:cNvPr>
          <p:cNvCxnSpPr/>
          <p:nvPr/>
        </p:nvCxnSpPr>
        <p:spPr bwMode="auto">
          <a:xfrm flipH="1">
            <a:off x="4570412" y="1905000"/>
            <a:ext cx="720725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6" name="TextBox 36">
            <a:extLst>
              <a:ext uri="{FF2B5EF4-FFF2-40B4-BE49-F238E27FC236}">
                <a16:creationId xmlns:a16="http://schemas.microsoft.com/office/drawing/2014/main" id="{5B2C56E8-51B6-4240-88C2-04E48270B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729778"/>
            <a:ext cx="6378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Preventivni čimbenici mentalnog zdravlja </a:t>
            </a:r>
          </a:p>
        </p:txBody>
      </p:sp>
      <p:sp>
        <p:nvSpPr>
          <p:cNvPr id="10257" name="TextBox 37">
            <a:extLst>
              <a:ext uri="{FF2B5EF4-FFF2-40B4-BE49-F238E27FC236}">
                <a16:creationId xmlns:a16="http://schemas.microsoft.com/office/drawing/2014/main" id="{6A4224AC-3AEA-49A5-83D5-2D7D02600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644900"/>
            <a:ext cx="2736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2400" b="1" dirty="0">
                <a:latin typeface="Calibri" panose="020F0502020204030204" pitchFamily="34" charset="0"/>
              </a:rPr>
              <a:t>Rizični čimbenici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2430" y="5117685"/>
            <a:ext cx="951058" cy="4633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>
            <a:extLst>
              <a:ext uri="{FF2B5EF4-FFF2-40B4-BE49-F238E27FC236}">
                <a16:creationId xmlns:a16="http://schemas.microsoft.com/office/drawing/2014/main" id="{BCA220FD-F630-4D15-85A0-95E6BECA2D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3959225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SzPct val="80000"/>
              <a:buFontTx/>
              <a:buNone/>
            </a:pPr>
            <a:r>
              <a:rPr lang="hr-HR" altLang="sr-Latn-RS" sz="2400" b="1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Pozitivna psihologija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SzPct val="80000"/>
              <a:buFontTx/>
              <a:buNone/>
            </a:pPr>
            <a:r>
              <a:rPr lang="hr-HR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Usmjerenost na pozitivne ljudske potencijale s ciljem ostvarivanja sretnijeg i </a:t>
            </a:r>
            <a:r>
              <a:rPr lang="hr-HR" altLang="sr-Latn-RS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ispunjenijeg</a:t>
            </a:r>
            <a:r>
              <a:rPr lang="hr-HR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 života.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SzPct val="80000"/>
              <a:buFontTx/>
              <a:buNone/>
            </a:pPr>
            <a:endParaRPr lang="hr-HR" altLang="sr-Latn-R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SzPct val="80000"/>
              <a:buFontTx/>
              <a:buNone/>
            </a:pPr>
            <a:r>
              <a:rPr lang="hr-HR" altLang="sr-Latn-RS" sz="2400" b="1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Pozitivan razvoj mladih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SzPct val="80000"/>
              <a:buFontTx/>
              <a:buNone/>
            </a:pPr>
            <a:r>
              <a:rPr lang="hr-HR" altLang="sr-Latn-RS" sz="2200" dirty="0">
                <a:latin typeface="Calibri" panose="020F0502020204030204" pitchFamily="34" charset="0"/>
                <a:cs typeface="Calibri" panose="020F0502020204030204" pitchFamily="34" charset="0"/>
              </a:rPr>
              <a:t>Aktivno promicanje optimalnog ljudskog razvoja - Planirana i dobro organizirana nastojanja zajednice da osigura uvjete u kojima će djeca i mladi moći zadovoljiti svoje interese, razviti vještine i sposobnosti potrebne za sigurnu i zdravu budućnost.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SzPct val="80000"/>
              <a:buFontTx/>
              <a:buNone/>
            </a:pPr>
            <a:endParaRPr lang="hr-HR" altLang="sr-Latn-R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550275-5C44-437E-B9D8-491C96C3BAD6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A5002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Pozitivna psihologija i razvoj mladih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8" name="Rectangle 4">
            <a:extLst>
              <a:ext uri="{FF2B5EF4-FFF2-40B4-BE49-F238E27FC236}">
                <a16:creationId xmlns:a16="http://schemas.microsoft.com/office/drawing/2014/main" id="{BCA220FD-F630-4D15-85A0-95E6BECA2D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8229600" cy="5562600"/>
          </a:xfrm>
        </p:spPr>
        <p:txBody>
          <a:bodyPr>
            <a:noAutofit/>
          </a:bodyPr>
          <a:lstStyle/>
          <a:p>
            <a:pPr marL="0" indent="0">
              <a:spcBef>
                <a:spcPct val="0"/>
              </a:spcBef>
              <a:spcAft>
                <a:spcPts val="600"/>
              </a:spcAft>
              <a:buSzPct val="80000"/>
              <a:buFontTx/>
              <a:buNone/>
            </a:pPr>
            <a:r>
              <a:rPr lang="hr-HR" altLang="sr-Latn-RS" sz="2000" b="1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Socijalno-emocionalne kompetencije i mentalno zdravlje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SzPct val="80000"/>
              <a:buFontTx/>
              <a:buNone/>
            </a:pPr>
            <a:r>
              <a:rPr lang="hr-HR" altLang="sr-Latn-RS" sz="1900" dirty="0">
                <a:latin typeface="Calibri" panose="020F0502020204030204" pitchFamily="34" charset="0"/>
                <a:cs typeface="Calibri" panose="020F0502020204030204" pitchFamily="34" charset="0"/>
              </a:rPr>
              <a:t>Tijesna je povezanost između socijalnih i emocionalnih kompetencija i mentalnog zdravlja osobe.</a:t>
            </a:r>
          </a:p>
          <a:p>
            <a:pPr marL="0" indent="0">
              <a:spcBef>
                <a:spcPct val="0"/>
              </a:spcBef>
              <a:spcAft>
                <a:spcPts val="600"/>
              </a:spcAft>
              <a:buSzPct val="80000"/>
              <a:buFontTx/>
              <a:buNone/>
            </a:pPr>
            <a:r>
              <a:rPr lang="hr-HR" altLang="sr-Latn-RS" sz="2000" b="1" dirty="0">
                <a:solidFill>
                  <a:srgbClr val="A500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Ključne socijalno-emocionalne kompetencije</a:t>
            </a:r>
          </a:p>
          <a:p>
            <a:pPr marL="180975" lvl="0" indent="-180975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hr-HR" sz="1900" b="1" dirty="0">
                <a:latin typeface="Calibri" panose="020F0502020204030204" pitchFamily="34" charset="0"/>
                <a:cs typeface="Calibri" panose="020F0502020204030204" pitchFamily="34" charset="0"/>
              </a:rPr>
              <a:t>Svijest o sebi: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 Poznavanje vlastitih snaga i ograničenja, utemeljeno na samopouzdanju, optimizmu i težnji vlastitom rastu i razvoju. </a:t>
            </a:r>
          </a:p>
          <a:p>
            <a:pPr marL="180975" lvl="0" indent="-180975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hr-HR" sz="1900" b="1" dirty="0">
                <a:latin typeface="Calibri" panose="020F0502020204030204" pitchFamily="34" charset="0"/>
                <a:cs typeface="Calibri" panose="020F0502020204030204" pitchFamily="34" charset="0"/>
              </a:rPr>
              <a:t>Samoregulacija ponašanja: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 Učinkovito upravljanje stresom, kontrola vlastitih impulsa i osnaživanje motivacije za planiranje i ostvarivanje ciljeva.</a:t>
            </a:r>
          </a:p>
          <a:p>
            <a:pPr marL="180975" lvl="0" indent="-180975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hr-HR" sz="1900" b="1" dirty="0">
                <a:latin typeface="Calibri" panose="020F0502020204030204" pitchFamily="34" charset="0"/>
                <a:cs typeface="Calibri" panose="020F0502020204030204" pitchFamily="34" charset="0"/>
              </a:rPr>
              <a:t>Svijest o drugima: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 Razumijevanje perspektive drugih i suosjećanje s njima, uključujući i ljude iz različitih sredina i kultura.</a:t>
            </a:r>
          </a:p>
          <a:p>
            <a:pPr marL="180975" lvl="0" indent="-180975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hr-HR" sz="1900" b="1" dirty="0">
                <a:latin typeface="Calibri" panose="020F0502020204030204" pitchFamily="34" charset="0"/>
                <a:cs typeface="Calibri" panose="020F0502020204030204" pitchFamily="34" charset="0"/>
              </a:rPr>
              <a:t>Vještine razvijanja dobrih odnosa: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 Jasno komuniciranje, aktivno slušanje, suradnja s drugima, otpornost spram socijalnih pritisaka, konstruktivno dogovaranje i pregovaranje, kao i traženje i pružanje pomoći kada je to potrebno.</a:t>
            </a:r>
          </a:p>
          <a:p>
            <a:pPr marL="180975" lvl="0" indent="-180975">
              <a:spcBef>
                <a:spcPts val="0"/>
              </a:spcBef>
              <a:spcAft>
                <a:spcPts val="400"/>
              </a:spcAft>
              <a:buFont typeface="Calibri" panose="020F0502020204030204" pitchFamily="34" charset="0"/>
              <a:buChar char="­"/>
            </a:pPr>
            <a:r>
              <a:rPr lang="hr-HR" sz="1900" b="1" dirty="0">
                <a:latin typeface="Calibri" panose="020F0502020204030204" pitchFamily="34" charset="0"/>
                <a:cs typeface="Calibri" panose="020F0502020204030204" pitchFamily="34" charset="0"/>
              </a:rPr>
              <a:t>Odgovorno donošenje odluka:</a:t>
            </a:r>
            <a:r>
              <a:rPr lang="hr-HR" sz="1900" dirty="0">
                <a:latin typeface="Calibri" panose="020F0502020204030204" pitchFamily="34" charset="0"/>
                <a:cs typeface="Calibri" panose="020F0502020204030204" pitchFamily="34" charset="0"/>
              </a:rPr>
              <a:t> Donošenje konstruktivnih odluka o vlastitom ponašanju i interakcijama s drugim ljudima temeljenim na jasnim etičkim standardima, sigurnosti i društvenim normama.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550275-5C44-437E-B9D8-491C96C3BAD6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A5002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Socijalno-emocionalno učenje u školama</a:t>
            </a:r>
          </a:p>
        </p:txBody>
      </p:sp>
    </p:spTree>
    <p:extLst>
      <p:ext uri="{BB962C8B-B14F-4D97-AF65-F5344CB8AC3E}">
        <p14:creationId xmlns:p14="http://schemas.microsoft.com/office/powerpoint/2010/main" val="246534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483204"/>
              </p:ext>
            </p:extLst>
          </p:nvPr>
        </p:nvGraphicFramePr>
        <p:xfrm>
          <a:off x="3048000" y="1364272"/>
          <a:ext cx="5029200" cy="41294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91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Projektni tim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79">
                <a:tc>
                  <a:txBody>
                    <a:bodyPr/>
                    <a:lstStyle/>
                    <a:p>
                      <a:pPr marL="0" indent="177800" algn="l">
                        <a:spcAft>
                          <a:spcPts val="0"/>
                        </a:spcAft>
                      </a:pPr>
                      <a:r>
                        <a:rPr lang="hr-HR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Helena Mitrović, voditeljica projekta</a:t>
                      </a:r>
                      <a:endParaRPr lang="hr-H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279">
                <a:tc>
                  <a:txBody>
                    <a:bodyPr/>
                    <a:lstStyle/>
                    <a:p>
                      <a:pPr marL="0" indent="177800" algn="l">
                        <a:spcAft>
                          <a:spcPts val="0"/>
                        </a:spcAft>
                      </a:pPr>
                      <a:r>
                        <a:rPr lang="hr-HR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Velimir Todorović,</a:t>
                      </a:r>
                      <a:r>
                        <a:rPr lang="hr-HR" sz="2200" b="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član projektnog tima</a:t>
                      </a:r>
                      <a:endParaRPr lang="hr-H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279">
                <a:tc>
                  <a:txBody>
                    <a:bodyPr/>
                    <a:lstStyle/>
                    <a:p>
                      <a:pPr marL="0" indent="177800" algn="l">
                        <a:spcAft>
                          <a:spcPts val="0"/>
                        </a:spcAft>
                      </a:pPr>
                      <a:r>
                        <a:rPr lang="hr-HR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dr. </a:t>
                      </a:r>
                      <a:r>
                        <a:rPr lang="hr-HR" sz="22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</a:t>
                      </a:r>
                      <a:r>
                        <a:rPr lang="hr-HR" sz="2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Petar Bezinović, konzultant</a:t>
                      </a:r>
                      <a:endParaRPr lang="hr-HR" sz="2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049">
                <a:tc>
                  <a:txBody>
                    <a:bodyPr/>
                    <a:lstStyle/>
                    <a:p>
                      <a:pPr algn="l">
                        <a:spcBef>
                          <a:spcPts val="1800"/>
                        </a:spcBef>
                        <a:spcAft>
                          <a:spcPts val="0"/>
                        </a:spcAft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Kolegijalna podrška - Supervizijski tim</a:t>
                      </a:r>
                      <a:endParaRPr lang="hr-H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108000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798">
                <a:tc>
                  <a:txBody>
                    <a:bodyPr/>
                    <a:lstStyle/>
                    <a:p>
                      <a:pPr marL="0" indent="177800" algn="l">
                        <a:spcAft>
                          <a:spcPts val="0"/>
                        </a:spcAft>
                      </a:pPr>
                      <a:r>
                        <a:rPr lang="hr-H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Gordana Vorkapić </a:t>
                      </a:r>
                      <a:r>
                        <a:rPr lang="hr-HR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Jugovac</a:t>
                      </a:r>
                      <a:endParaRPr lang="hr-HR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798">
                <a:tc>
                  <a:txBody>
                    <a:bodyPr/>
                    <a:lstStyle/>
                    <a:p>
                      <a:pPr marL="0" indent="177800" algn="l">
                        <a:spcAft>
                          <a:spcPts val="0"/>
                        </a:spcAft>
                      </a:pPr>
                      <a:r>
                        <a:rPr lang="hr-H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Nada </a:t>
                      </a:r>
                      <a:r>
                        <a:rPr lang="hr-HR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Arzenšek</a:t>
                      </a:r>
                      <a:endParaRPr lang="hr-H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798">
                <a:tc>
                  <a:txBody>
                    <a:bodyPr/>
                    <a:lstStyle/>
                    <a:p>
                      <a:pPr marL="0" indent="177800" algn="l">
                        <a:spcAft>
                          <a:spcPts val="0"/>
                        </a:spcAft>
                      </a:pPr>
                      <a:r>
                        <a:rPr lang="hr-H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Nataša Bajić Peteh</a:t>
                      </a:r>
                      <a:endParaRPr lang="hr-H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798">
                <a:tc>
                  <a:txBody>
                    <a:bodyPr/>
                    <a:lstStyle/>
                    <a:p>
                      <a:pPr marL="0" indent="177800" algn="l">
                        <a:spcAft>
                          <a:spcPts val="0"/>
                        </a:spcAft>
                      </a:pPr>
                      <a:r>
                        <a:rPr lang="hr-H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Jasminka Brkljača</a:t>
                      </a:r>
                      <a:endParaRPr lang="hr-H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798">
                <a:tc>
                  <a:txBody>
                    <a:bodyPr/>
                    <a:lstStyle/>
                    <a:p>
                      <a:pPr marL="0" indent="177800" algn="l">
                        <a:spcAft>
                          <a:spcPts val="0"/>
                        </a:spcAft>
                      </a:pPr>
                      <a:r>
                        <a:rPr lang="hr-H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Irena </a:t>
                      </a:r>
                      <a:r>
                        <a:rPr lang="hr-HR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Mosić</a:t>
                      </a:r>
                      <a:r>
                        <a:rPr lang="hr-H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r-HR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Šajatović</a:t>
                      </a:r>
                      <a:endParaRPr lang="hr-H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798">
                <a:tc>
                  <a:txBody>
                    <a:bodyPr/>
                    <a:lstStyle/>
                    <a:p>
                      <a:pPr marL="0" indent="177800" algn="l">
                        <a:spcAft>
                          <a:spcPts val="0"/>
                        </a:spcAft>
                      </a:pPr>
                      <a:r>
                        <a:rPr lang="hr-H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Nataša </a:t>
                      </a:r>
                      <a:r>
                        <a:rPr lang="hr-HR" sz="18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Venier</a:t>
                      </a:r>
                      <a:r>
                        <a:rPr lang="hr-HR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Brajković</a:t>
                      </a:r>
                      <a:endParaRPr lang="hr-HR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53975" marR="53975" marT="36195" marB="36195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Picture 2" descr="Prepare a Positioning Strategy">
            <a:extLst>
              <a:ext uri="{FF2B5EF4-FFF2-40B4-BE49-F238E27FC236}">
                <a16:creationId xmlns:a16="http://schemas.microsoft.com/office/drawing/2014/main" id="{237A10A0-DD88-45BA-AC1C-F3C74C19A7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8" r="10114"/>
          <a:stretch/>
        </p:blipFill>
        <p:spPr bwMode="auto">
          <a:xfrm>
            <a:off x="304800" y="2835906"/>
            <a:ext cx="2133600" cy="4005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16623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3532</TotalTime>
  <Words>484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</dc:creator>
  <cp:lastModifiedBy>Windows korisnik</cp:lastModifiedBy>
  <cp:revision>112</cp:revision>
  <cp:lastPrinted>1601-01-01T00:00:00Z</cp:lastPrinted>
  <dcterms:created xsi:type="dcterms:W3CDTF">1601-01-01T00:00:00Z</dcterms:created>
  <dcterms:modified xsi:type="dcterms:W3CDTF">2019-10-17T11:20:48Z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