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61" r:id="rId3"/>
    <p:sldId id="257" r:id="rId4"/>
    <p:sldId id="258" r:id="rId5"/>
    <p:sldId id="259" r:id="rId6"/>
    <p:sldId id="264" r:id="rId7"/>
    <p:sldId id="265" r:id="rId8"/>
    <p:sldId id="263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559917857490038"/>
          <c:y val="2.2448261287155963E-2"/>
          <c:w val="0.53254508117040922"/>
          <c:h val="0.9191546638803719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A50021"/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A5002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Drugi me učenici fizički maltretiraju (gurkaju, tuku i sl.)</c:v>
                </c:pt>
                <c:pt idx="1">
                  <c:v>U školi su mi prijetili da će me istući</c:v>
                </c:pt>
                <c:pt idx="2">
                  <c:v>Drugi učenici mi se rugaju</c:v>
                </c:pt>
                <c:pt idx="3">
                  <c:v>Drugi učenici me ogovaraju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3.85</c:v>
                </c:pt>
                <c:pt idx="1">
                  <c:v>3.85</c:v>
                </c:pt>
                <c:pt idx="2">
                  <c:v>7.69</c:v>
                </c:pt>
                <c:pt idx="3">
                  <c:v>19.23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5-40B5-B81E-BB7E7913CC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Istra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0" h="0"/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Drugi me učenici fizički maltretiraju (gurkaju, tuku i sl.)</c:v>
                </c:pt>
                <c:pt idx="1">
                  <c:v>U školi su mi prijetili da će me istući</c:v>
                </c:pt>
                <c:pt idx="2">
                  <c:v>Drugi učenici mi se rugaju</c:v>
                </c:pt>
                <c:pt idx="3">
                  <c:v>Drugi učenici me ogovaraju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2.8</c:v>
                </c:pt>
                <c:pt idx="2">
                  <c:v>8.8000000000000007</c:v>
                </c:pt>
                <c:pt idx="3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5-40B5-B81E-BB7E7913C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64475600"/>
        <c:axId val="364489200"/>
        <c:axId val="0"/>
      </c:bar3DChart>
      <c:catAx>
        <c:axId val="364475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364489200"/>
        <c:crosses val="autoZero"/>
        <c:auto val="1"/>
        <c:lblAlgn val="ctr"/>
        <c:lblOffset val="100"/>
        <c:noMultiLvlLbl val="0"/>
      </c:catAx>
      <c:valAx>
        <c:axId val="364489200"/>
        <c:scaling>
          <c:orientation val="minMax"/>
          <c:max val="100"/>
        </c:scaling>
        <c:delete val="1"/>
        <c:axPos val="b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64475600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559917857490038"/>
          <c:y val="2.2448261287155963E-2"/>
          <c:w val="0.53254508117040922"/>
          <c:h val="0.7900771614792255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A50021"/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A5002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Vrijeđam ljude, govorim im da su glupi i sl.</c:v>
                </c:pt>
                <c:pt idx="1">
                  <c:v>Ljudi s kojima se družim su agresivni</c:v>
                </c:pt>
                <c:pt idx="2">
                  <c:v>Psujem i derem se na javnom mjestu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15.38</c:v>
                </c:pt>
                <c:pt idx="1">
                  <c:v>3.85</c:v>
                </c:pt>
                <c:pt idx="2">
                  <c:v>26.92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4-4A97-A970-B2B630B255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Istra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0" h="0"/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Vrijeđam ljude, govorim im da su glupi i sl.</c:v>
                </c:pt>
                <c:pt idx="1">
                  <c:v>Ljudi s kojima se družim su agresivni</c:v>
                </c:pt>
                <c:pt idx="2">
                  <c:v>Psujem i derem se na javnom mjestu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10.1</c:v>
                </c:pt>
                <c:pt idx="1">
                  <c:v>10.3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4-4A97-A970-B2B630B25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8873152"/>
        <c:axId val="368872608"/>
        <c:axId val="0"/>
      </c:bar3DChart>
      <c:catAx>
        <c:axId val="368873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368872608"/>
        <c:crosses val="autoZero"/>
        <c:auto val="1"/>
        <c:lblAlgn val="ctr"/>
        <c:lblOffset val="100"/>
        <c:noMultiLvlLbl val="0"/>
      </c:catAx>
      <c:valAx>
        <c:axId val="368872608"/>
        <c:scaling>
          <c:orientation val="minMax"/>
          <c:max val="100"/>
        </c:scaling>
        <c:delete val="1"/>
        <c:axPos val="b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6887315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56789040098311416"/>
          <c:y val="0.8295189571891749"/>
          <c:w val="0.25773756315142682"/>
          <c:h val="7.7881955931979108E-2"/>
        </c:manualLayout>
      </c:layout>
      <c:overlay val="0"/>
      <c:txPr>
        <a:bodyPr/>
        <a:lstStyle/>
        <a:p>
          <a:pPr>
            <a:defRPr sz="1599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714238845144354"/>
          <c:y val="1.6836195965366927E-2"/>
          <c:w val="0.53254508117040922"/>
          <c:h val="0.9132727865841718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A50021"/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A5002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više od četiri sata</c:v>
                </c:pt>
                <c:pt idx="1">
                  <c:v>3 do 4 sata</c:v>
                </c:pt>
                <c:pt idx="2">
                  <c:v>2 do 3 sata</c:v>
                </c:pt>
                <c:pt idx="3">
                  <c:v>oko sat vremena</c:v>
                </c:pt>
                <c:pt idx="4">
                  <c:v>oko pola sata</c:v>
                </c:pt>
                <c:pt idx="5">
                  <c:v>ne koristim svakodnevno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26.9</c:v>
                </c:pt>
                <c:pt idx="1">
                  <c:v>15.4</c:v>
                </c:pt>
                <c:pt idx="2">
                  <c:v>23.1</c:v>
                </c:pt>
                <c:pt idx="3">
                  <c:v>19.2</c:v>
                </c:pt>
                <c:pt idx="4">
                  <c:v>0</c:v>
                </c:pt>
                <c:pt idx="5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4-4BED-8B82-93DD3910C6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Istra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više od četiri sata</c:v>
                </c:pt>
                <c:pt idx="1">
                  <c:v>3 do 4 sata</c:v>
                </c:pt>
                <c:pt idx="2">
                  <c:v>2 do 3 sata</c:v>
                </c:pt>
                <c:pt idx="3">
                  <c:v>oko sat vremena</c:v>
                </c:pt>
                <c:pt idx="4">
                  <c:v>oko pola sata</c:v>
                </c:pt>
                <c:pt idx="5">
                  <c:v>ne koristim svakodnevno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19.7</c:v>
                </c:pt>
                <c:pt idx="1">
                  <c:v>16.399999999999999</c:v>
                </c:pt>
                <c:pt idx="2">
                  <c:v>28</c:v>
                </c:pt>
                <c:pt idx="3">
                  <c:v>23.8</c:v>
                </c:pt>
                <c:pt idx="4">
                  <c:v>7.5</c:v>
                </c:pt>
                <c:pt idx="5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4-4BED-8B82-93DD3910C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122"/>
        <c:shape val="cylinder"/>
        <c:axId val="226880848"/>
        <c:axId val="226881392"/>
        <c:axId val="0"/>
      </c:bar3DChart>
      <c:catAx>
        <c:axId val="226880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0"/>
          <a:lstStyle/>
          <a:p>
            <a: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226881392"/>
        <c:crosses val="autoZero"/>
        <c:auto val="1"/>
        <c:lblAlgn val="ctr"/>
        <c:lblOffset val="100"/>
        <c:noMultiLvlLbl val="0"/>
      </c:catAx>
      <c:valAx>
        <c:axId val="226881392"/>
        <c:scaling>
          <c:orientation val="minMax"/>
          <c:max val="100"/>
        </c:scaling>
        <c:delete val="1"/>
        <c:axPos val="b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26880848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72066819772528434"/>
          <c:y val="0.92759523851087888"/>
          <c:w val="0.18413726062020025"/>
          <c:h val="7.108984320022059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714238845144354"/>
          <c:y val="1.6836195965366927E-2"/>
          <c:w val="0.53254508117040922"/>
          <c:h val="0.9132727865841718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A50021"/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A5002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Nestrpljiv sam i uznemiren kad nemam smartfon pri sebi</c:v>
                </c:pt>
                <c:pt idx="1">
                  <c:v>Čini mi se da više ne bih mogao živjeti bez smartfona</c:v>
                </c:pt>
                <c:pt idx="2">
                  <c:v>Ljudi oko mene mi govore da previše koristim smartfon</c:v>
                </c:pt>
                <c:pt idx="3">
                  <c:v>Nisam obavio planirane obveze, jer sam bio na smartfonu</c:v>
                </c:pt>
                <c:pt idx="4">
                  <c:v>Stalno provjeravam moj smartfon da ne propustim poruke na Facebook-u ili Twitteru</c:v>
                </c:pt>
                <c:pt idx="5">
                  <c:v>Obično koristim moj smartfon više nego sam namjeravao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23.08</c:v>
                </c:pt>
                <c:pt idx="1">
                  <c:v>42.31</c:v>
                </c:pt>
                <c:pt idx="2">
                  <c:v>26.92</c:v>
                </c:pt>
                <c:pt idx="3">
                  <c:v>26.92</c:v>
                </c:pt>
                <c:pt idx="4">
                  <c:v>34.619999999999997</c:v>
                </c:pt>
                <c:pt idx="5">
                  <c:v>57.69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4-4BED-8B82-93DD3910C6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Istra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B w="127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Nestrpljiv sam i uznemiren kad nemam smartfon pri sebi</c:v>
                </c:pt>
                <c:pt idx="1">
                  <c:v>Čini mi se da više ne bih mogao živjeti bez smartfona</c:v>
                </c:pt>
                <c:pt idx="2">
                  <c:v>Ljudi oko mene mi govore da previše koristim smartfon</c:v>
                </c:pt>
                <c:pt idx="3">
                  <c:v>Nisam obavio planirane obveze, jer sam bio na smartfonu</c:v>
                </c:pt>
                <c:pt idx="4">
                  <c:v>Stalno provjeravam moj smartfon da ne propustim poruke na Facebook-u ili Twitteru</c:v>
                </c:pt>
                <c:pt idx="5">
                  <c:v>Obično koristim moj smartfon više nego sam namjeravao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19.100000000000001</c:v>
                </c:pt>
                <c:pt idx="1">
                  <c:v>29</c:v>
                </c:pt>
                <c:pt idx="2">
                  <c:v>29.8</c:v>
                </c:pt>
                <c:pt idx="3">
                  <c:v>30.3</c:v>
                </c:pt>
                <c:pt idx="4">
                  <c:v>32.299999999999997</c:v>
                </c:pt>
                <c:pt idx="5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4-4BED-8B82-93DD3910C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122"/>
        <c:shape val="cylinder"/>
        <c:axId val="226875952"/>
        <c:axId val="226878672"/>
        <c:axId val="0"/>
      </c:bar3DChart>
      <c:catAx>
        <c:axId val="226875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0"/>
          <a:lstStyle/>
          <a:p>
            <a: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226878672"/>
        <c:crosses val="autoZero"/>
        <c:auto val="1"/>
        <c:lblAlgn val="ctr"/>
        <c:lblOffset val="100"/>
        <c:noMultiLvlLbl val="0"/>
      </c:catAx>
      <c:valAx>
        <c:axId val="226878672"/>
        <c:scaling>
          <c:orientation val="minMax"/>
          <c:max val="100"/>
        </c:scaling>
        <c:delete val="1"/>
        <c:axPos val="b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26875952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72066819772528434"/>
          <c:y val="0.92492404378913395"/>
          <c:w val="0.18413726062020025"/>
          <c:h val="6.0320584926884142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30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43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622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92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436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38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36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162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45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25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02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0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90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66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925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47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65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8D6B5D-F5BD-49C1-857D-F10E40E50FE8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701C73B-9975-44F0-81B3-14E3B2079D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65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„Živim bez psovanja”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Mia matković, pedagoginja</a:t>
            </a:r>
          </a:p>
          <a:p>
            <a:r>
              <a:rPr lang="hr-HR" dirty="0" smtClean="0"/>
              <a:t>Jasminka brkljača, pedagoginja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12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1978269"/>
            <a:ext cx="5087584" cy="2983200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  <a:defRPr/>
            </a:pPr>
            <a:r>
              <a:rPr lang="hr-HR" sz="2800" b="1" dirty="0">
                <a:ln w="3175">
                  <a:noFill/>
                </a:ln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Korištenje rezultata istraživanja rizičnih ponašanja učenika</a:t>
            </a:r>
            <a:br>
              <a:rPr lang="hr-HR" sz="2800" b="1" dirty="0">
                <a:ln w="3175">
                  <a:noFill/>
                </a:ln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hr-HR" sz="2800" b="1" dirty="0">
                <a:ln w="3175">
                  <a:noFill/>
                </a:ln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za samoanalizu i razvoj preventivnih programa</a:t>
            </a:r>
            <a:br>
              <a:rPr lang="hr-HR" sz="2800" b="1" dirty="0">
                <a:ln w="3175">
                  <a:noFill/>
                </a:ln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Zavod za javno zdravstvo istarske županije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98963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SVRHA I CILJEVI ISTRAŽIVANJA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2" y="2365131"/>
            <a:ext cx="9794631" cy="4062046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Svrha</a:t>
            </a:r>
          </a:p>
          <a:p>
            <a:pPr lvl="1"/>
            <a:r>
              <a:rPr lang="hr-HR" altLang="sr-Latn-RS" sz="2200" dirty="0">
                <a:latin typeface="Calibri" panose="020F0502020204030204" pitchFamily="34" charset="0"/>
              </a:rPr>
              <a:t>Potreba za praćenjem rizičnih ponašanja i mentalnog zdravlja djece i mladih na razini županije i na razini </a:t>
            </a:r>
            <a:r>
              <a:rPr lang="hr-HR" altLang="sr-Latn-RS" sz="2200" dirty="0" smtClean="0">
                <a:latin typeface="Calibri" panose="020F0502020204030204" pitchFamily="34" charset="0"/>
              </a:rPr>
              <a:t>škola.</a:t>
            </a:r>
          </a:p>
          <a:p>
            <a:pPr marL="457200" lvl="1" indent="0">
              <a:buNone/>
            </a:pPr>
            <a:endParaRPr lang="hr-HR" altLang="sr-Latn-RS" sz="2200" dirty="0" smtClean="0">
              <a:latin typeface="Calibri" panose="020F0502020204030204" pitchFamily="34" charset="0"/>
            </a:endParaRPr>
          </a:p>
          <a:p>
            <a:r>
              <a:rPr lang="hr-HR" sz="2400" dirty="0" smtClean="0"/>
              <a:t>Ciljevi</a:t>
            </a:r>
          </a:p>
          <a:p>
            <a:pPr lvl="1"/>
            <a:r>
              <a:rPr lang="hr-HR" altLang="sr-Latn-RS" sz="2200" dirty="0" smtClean="0">
                <a:latin typeface="Calibri" panose="020F0502020204030204" pitchFamily="34" charset="0"/>
              </a:rPr>
              <a:t>Stjecanje </a:t>
            </a:r>
            <a:r>
              <a:rPr lang="hr-HR" altLang="sr-Latn-RS" sz="2200" dirty="0">
                <a:latin typeface="Calibri" panose="020F0502020204030204" pitchFamily="34" charset="0"/>
              </a:rPr>
              <a:t>uvida u pojavnost rizičnih oblika ponašanja i njihovih korelata u populaciji učenika osnovnih </a:t>
            </a:r>
            <a:r>
              <a:rPr lang="hr-HR" altLang="sr-Latn-RS" sz="2200" dirty="0" smtClean="0">
                <a:latin typeface="Calibri" panose="020F0502020204030204" pitchFamily="34" charset="0"/>
              </a:rPr>
              <a:t>škola.</a:t>
            </a:r>
          </a:p>
          <a:p>
            <a:pPr lvl="1"/>
            <a:r>
              <a:rPr lang="hr-HR" altLang="sr-Latn-RS" sz="2200" dirty="0" smtClean="0">
                <a:latin typeface="Calibri" panose="020F0502020204030204" pitchFamily="34" charset="0"/>
              </a:rPr>
              <a:t>Razrada </a:t>
            </a:r>
            <a:r>
              <a:rPr lang="hr-HR" altLang="sr-Latn-RS" sz="2200" dirty="0">
                <a:latin typeface="Calibri" panose="020F0502020204030204" pitchFamily="34" charset="0"/>
              </a:rPr>
              <a:t>i provedba ciljanih pristupa i programa prevencije korištenja sredstava ovisnosti i ostalih rizičnih ponašanja u svrhu zaštite integriteta i mentalnog zdravlja djece i mladih na razini županije i na razini škola.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741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SUDIONICI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400"/>
              </a:spcAft>
              <a:buSzPct val="100000"/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Učenici sedmih i osmih razreda 34 osnovnih škola u Istarskoj županiji.</a:t>
            </a:r>
          </a:p>
          <a:p>
            <a:pPr>
              <a:spcBef>
                <a:spcPct val="0"/>
              </a:spcBef>
              <a:spcAft>
                <a:spcPts val="400"/>
              </a:spcAft>
              <a:buSzPct val="100000"/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Proporcionalni slučajni stratificirani uzorak od 20% učenika iz sedmih i osmih razreda u 24 škole.</a:t>
            </a:r>
          </a:p>
          <a:p>
            <a:pPr>
              <a:spcBef>
                <a:spcPct val="0"/>
              </a:spcBef>
              <a:spcAft>
                <a:spcPts val="400"/>
              </a:spcAft>
              <a:buSzPct val="100000"/>
            </a:pPr>
            <a:r>
              <a:rPr lang="hr-HR" alt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Ukupno 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832 učenika s valjanim odgovorima (54,1% ženskih, 45,9% muških).</a:t>
            </a:r>
          </a:p>
          <a:p>
            <a:endParaRPr lang="hr-H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BB33A9-52CD-4D1C-82CE-34AEC3CD8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81541"/>
              </p:ext>
            </p:extLst>
          </p:nvPr>
        </p:nvGraphicFramePr>
        <p:xfrm>
          <a:off x="2331258" y="4542693"/>
          <a:ext cx="6473050" cy="925050"/>
        </p:xfrm>
        <a:graphic>
          <a:graphicData uri="http://schemas.openxmlformats.org/drawingml/2006/table">
            <a:tbl>
              <a:tblPr/>
              <a:tblGrid>
                <a:gridCol w="4428000">
                  <a:extLst>
                    <a:ext uri="{9D8B030D-6E8A-4147-A177-3AD203B41FA5}">
                      <a16:colId xmlns:a16="http://schemas.microsoft.com/office/drawing/2014/main" val="161358838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89788903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65940301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006931845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Škola</a:t>
                      </a:r>
                      <a:endParaRPr kumimoji="0" lang="hr-HR" altLang="sr-Latn-R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endParaRPr kumimoji="0" lang="hr-HR" altLang="sr-Latn-R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</a:t>
                      </a:r>
                      <a:endParaRPr kumimoji="0" lang="hr-HR" altLang="sr-Latn-R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4572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ukupno</a:t>
                      </a: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07691"/>
                  </a:ext>
                </a:extLst>
              </a:tr>
              <a:tr h="2698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3020" marR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OŠ </a:t>
                      </a:r>
                      <a:r>
                        <a:rPr lang="hr-HR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Veruda</a:t>
                      </a: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Pula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8100" marR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8100" marR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8100" marR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791191"/>
                  </a:ext>
                </a:extLst>
              </a:tr>
              <a:tr h="269875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33020" marR="381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35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2" name="Group 4">
            <a:extLst>
              <a:ext uri="{FF2B5EF4-FFF2-40B4-BE49-F238E27FC236}">
                <a16:creationId xmlns:a16="http://schemas.microsoft.com/office/drawing/2014/main" id="{F4DBC62E-6578-439C-B3E2-25AA6FAC0A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50884" y="166011"/>
            <a:ext cx="355598" cy="360000"/>
            <a:chOff x="4283968" y="1340768"/>
            <a:chExt cx="641119" cy="648000"/>
          </a:xfrm>
        </p:grpSpPr>
        <p:pic>
          <p:nvPicPr>
            <p:cNvPr id="29703" name="Picture 3">
              <a:extLst>
                <a:ext uri="{FF2B5EF4-FFF2-40B4-BE49-F238E27FC236}">
                  <a16:creationId xmlns:a16="http://schemas.microsoft.com/office/drawing/2014/main" id="{FA83FCD0-407D-4D63-88B7-EBEF60617D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1340768"/>
              <a:ext cx="281079" cy="63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Picture 3">
              <a:extLst>
                <a:ext uri="{FF2B5EF4-FFF2-40B4-BE49-F238E27FC236}">
                  <a16:creationId xmlns:a16="http://schemas.microsoft.com/office/drawing/2014/main" id="{C164F42F-2643-4045-862A-1E933DF79B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1340768"/>
              <a:ext cx="339187" cy="6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E2035705-E0E8-4457-900B-A3151318360B}"/>
              </a:ext>
            </a:extLst>
          </p:cNvPr>
          <p:cNvSpPr txBox="1">
            <a:spLocks/>
          </p:cNvSpPr>
          <p:nvPr/>
        </p:nvSpPr>
        <p:spPr bwMode="auto">
          <a:xfrm>
            <a:off x="268348" y="251671"/>
            <a:ext cx="4449316" cy="54868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hr-H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Agresivnost </a:t>
            </a:r>
            <a: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(% često i vrlo često)</a:t>
            </a:r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2035705-E0E8-4457-900B-A3151318360B}"/>
              </a:ext>
            </a:extLst>
          </p:cNvPr>
          <p:cNvSpPr txBox="1">
            <a:spLocks/>
          </p:cNvSpPr>
          <p:nvPr/>
        </p:nvSpPr>
        <p:spPr bwMode="auto">
          <a:xfrm>
            <a:off x="6018082" y="251670"/>
            <a:ext cx="4154618" cy="111992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hr-H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Relacijsko i fizičko nasilje 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sz="28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Bullying</a:t>
            </a:r>
            <a:r>
              <a:rPr lang="hr-H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(% često i vrlo često)</a:t>
            </a:r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BBF0680-B035-4805-8100-D2AE2913A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21511"/>
              </p:ext>
            </p:extLst>
          </p:nvPr>
        </p:nvGraphicFramePr>
        <p:xfrm>
          <a:off x="6838828" y="1556467"/>
          <a:ext cx="5917223" cy="479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3BBF0680-B035-4805-8100-D2AE2913A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361595"/>
              </p:ext>
            </p:extLst>
          </p:nvPr>
        </p:nvGraphicFramePr>
        <p:xfrm>
          <a:off x="0" y="156514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900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D041B7A8-BA4E-452F-82D0-C313F064662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9171887"/>
              </p:ext>
            </p:extLst>
          </p:nvPr>
        </p:nvGraphicFramePr>
        <p:xfrm>
          <a:off x="1943100" y="1664677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5306A92-C0C6-40E1-907D-B04980CFD63A}"/>
              </a:ext>
            </a:extLst>
          </p:cNvPr>
          <p:cNvSpPr txBox="1">
            <a:spLocks/>
          </p:cNvSpPr>
          <p:nvPr/>
        </p:nvSpPr>
        <p:spPr bwMode="auto">
          <a:xfrm>
            <a:off x="1226542" y="178977"/>
            <a:ext cx="9144000" cy="54868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Korištenje smartfona - dnevno</a:t>
            </a:r>
            <a:endParaRPr lang="hr-HR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2706580" y="1295345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Ako koristiš smartfon, koliko ga sati dnevno u prosjeku koristiš?</a:t>
            </a:r>
          </a:p>
        </p:txBody>
      </p:sp>
    </p:spTree>
    <p:extLst>
      <p:ext uri="{BB962C8B-B14F-4D97-AF65-F5344CB8AC3E}">
        <p14:creationId xmlns:p14="http://schemas.microsoft.com/office/powerpoint/2010/main" val="3794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D041B7A8-BA4E-452F-82D0-C313F064662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1377507"/>
              </p:ext>
            </p:extLst>
          </p:nvPr>
        </p:nvGraphicFramePr>
        <p:xfrm>
          <a:off x="2026642" y="1154723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5306A92-C0C6-40E1-907D-B04980CFD63A}"/>
              </a:ext>
            </a:extLst>
          </p:cNvPr>
          <p:cNvSpPr txBox="1">
            <a:spLocks/>
          </p:cNvSpPr>
          <p:nvPr/>
        </p:nvSpPr>
        <p:spPr bwMode="auto">
          <a:xfrm>
            <a:off x="1173788" y="196560"/>
            <a:ext cx="9144000" cy="54868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Korištenje smartfona </a:t>
            </a:r>
            <a:r>
              <a:rPr lang="hr-HR" sz="20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(% često i vrlo često)</a:t>
            </a:r>
            <a:endParaRPr lang="hr-HR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8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„Živim bez psovanja”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831" y="2366107"/>
            <a:ext cx="10442100" cy="4017108"/>
          </a:xfrm>
        </p:spPr>
        <p:txBody>
          <a:bodyPr>
            <a:normAutofit/>
          </a:bodyPr>
          <a:lstStyle/>
          <a:p>
            <a:r>
              <a:rPr lang="hr-HR" dirty="0"/>
              <a:t>Radionice za učenike 5.-ih razreda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 smtClean="0"/>
              <a:t>Ciljevi:</a:t>
            </a:r>
          </a:p>
          <a:p>
            <a:r>
              <a:rPr lang="hr-HR" dirty="0" smtClean="0"/>
              <a:t>Smanjiti </a:t>
            </a:r>
            <a:r>
              <a:rPr lang="hr-HR" dirty="0"/>
              <a:t>neprimjereni govor (psovanje) u svakodnevnom komuniciranju te odgovorno i kulturno korištenje informacijsko – komunikacijske tehnologije.</a:t>
            </a:r>
          </a:p>
          <a:p>
            <a:r>
              <a:rPr lang="hr-HR" dirty="0" smtClean="0"/>
              <a:t>Prevencija </a:t>
            </a:r>
            <a:r>
              <a:rPr lang="hr-HR" dirty="0"/>
              <a:t>neprihvatljivog ponašanja i postizanje učinkovite socijalne interakcije učenika, razvijanje pozitivne slike o sebi i odgovornost za vlastito ponašanje.</a:t>
            </a:r>
          </a:p>
          <a:p>
            <a:r>
              <a:rPr lang="hr-HR" dirty="0" smtClean="0"/>
              <a:t>Upravljanje </a:t>
            </a:r>
            <a:r>
              <a:rPr lang="hr-HR" dirty="0"/>
              <a:t>vlastitim postupcima, usvajanje socijalnih i komunikacijskih vještina razvijanje zajedništva i </a:t>
            </a:r>
            <a:r>
              <a:rPr lang="hr-HR" dirty="0" smtClean="0"/>
              <a:t>suradnje</a:t>
            </a:r>
            <a:r>
              <a:rPr lang="hr-HR" dirty="0"/>
              <a:t>. </a:t>
            </a:r>
          </a:p>
          <a:p>
            <a:r>
              <a:rPr lang="hr-HR" dirty="0" smtClean="0"/>
              <a:t>Razvijanje </a:t>
            </a:r>
            <a:r>
              <a:rPr lang="hr-HR" dirty="0"/>
              <a:t>razumijevanja osjećaja, potreba i želja drugih i uvažavanje zahtjeva i pravila.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279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 realizacije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Dvije radionice </a:t>
            </a:r>
            <a:r>
              <a:rPr lang="hr-HR" dirty="0" smtClean="0"/>
              <a:t>u prvom  </a:t>
            </a:r>
            <a:r>
              <a:rPr lang="hr-HR" dirty="0"/>
              <a:t>polugodištu za </a:t>
            </a:r>
            <a:r>
              <a:rPr lang="hr-HR" dirty="0" smtClean="0"/>
              <a:t>učenike</a:t>
            </a:r>
          </a:p>
          <a:p>
            <a:r>
              <a:rPr lang="hr-HR" dirty="0" smtClean="0"/>
              <a:t>Dvije radionice u drugom </a:t>
            </a:r>
            <a:r>
              <a:rPr lang="hr-HR" dirty="0"/>
              <a:t>polugodištu za </a:t>
            </a:r>
            <a:r>
              <a:rPr lang="hr-HR" dirty="0" smtClean="0"/>
              <a:t>učenike</a:t>
            </a:r>
          </a:p>
          <a:p>
            <a:r>
              <a:rPr lang="hr-HR" dirty="0"/>
              <a:t>Uređenje web stranice škole – Kutak za </a:t>
            </a:r>
            <a:r>
              <a:rPr lang="hr-HR" dirty="0" smtClean="0"/>
              <a:t>roditelje – prvo polugodište</a:t>
            </a:r>
          </a:p>
          <a:p>
            <a:r>
              <a:rPr lang="hr-HR" dirty="0" smtClean="0"/>
              <a:t>Jedna radionica za roditelje – drugo polugodište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Voditeljice radionica za učenike i roditelje bit će razrdnice: Korana </a:t>
            </a:r>
            <a:r>
              <a:rPr lang="hr-HR" dirty="0"/>
              <a:t>Lukić Šuran, Sanja Sušter, Sabina Kalender </a:t>
            </a:r>
            <a:r>
              <a:rPr lang="hr-HR" dirty="0" smtClean="0"/>
              <a:t>Anić i pedagoginja Jasminka Brkljača</a:t>
            </a:r>
          </a:p>
        </p:txBody>
      </p:sp>
    </p:spTree>
    <p:extLst>
      <p:ext uri="{BB962C8B-B14F-4D97-AF65-F5344CB8AC3E}">
        <p14:creationId xmlns:p14="http://schemas.microsoft.com/office/powerpoint/2010/main" val="317551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265</TotalTime>
  <Words>340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„Živim bez psovanja”</vt:lpstr>
      <vt:lpstr>Korištenje rezultata istraživanja rizičnih ponašanja učenika za samoanalizu i razvoj preventivnih programa </vt:lpstr>
      <vt:lpstr>SVRHA I CILJEVI ISTRAŽIVANJA</vt:lpstr>
      <vt:lpstr>SUDIONICI</vt:lpstr>
      <vt:lpstr>PowerPoint Presentation</vt:lpstr>
      <vt:lpstr>PowerPoint Presentation</vt:lpstr>
      <vt:lpstr>PowerPoint Presentation</vt:lpstr>
      <vt:lpstr>„Živim bez psovanja”</vt:lpstr>
      <vt:lpstr>Način realizacije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korisnik</dc:creator>
  <cp:lastModifiedBy>Windows korisnik</cp:lastModifiedBy>
  <cp:revision>10</cp:revision>
  <dcterms:created xsi:type="dcterms:W3CDTF">2019-10-17T06:32:10Z</dcterms:created>
  <dcterms:modified xsi:type="dcterms:W3CDTF">2019-10-17T11:11:06Z</dcterms:modified>
</cp:coreProperties>
</file>